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0A56F7E-9CDB-4CCC-9641-153F2F71B518}">
          <p14:sldIdLst>
            <p14:sldId id="256"/>
          </p14:sldIdLst>
        </p14:section>
        <p14:section name="Untitled Section" id="{F866D05B-B591-41E7-84D5-B04DFCC40CC4}">
          <p14:sldIdLst>
            <p14:sldId id="257"/>
          </p14:sldIdLst>
        </p14:section>
        <p14:section name="What is Bulk?" id="{DC22AA03-41C7-4E4F-B9B3-F21ED07417BB}">
          <p14:sldIdLst>
            <p14:sldId id="258"/>
            <p14:sldId id="2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23" d="100"/>
          <a:sy n="123" d="100"/>
        </p:scale>
        <p:origin x="114" y="2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1DE84-CFC5-4243-9AB2-8DC5A9F641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B6A2096-2283-40AC-AE86-E24683B688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9838118-82AD-4C6A-B4FE-D38DC1B890D8}"/>
              </a:ext>
            </a:extLst>
          </p:cNvPr>
          <p:cNvSpPr>
            <a:spLocks noGrp="1"/>
          </p:cNvSpPr>
          <p:nvPr>
            <p:ph type="dt" sz="half" idx="10"/>
          </p:nvPr>
        </p:nvSpPr>
        <p:spPr/>
        <p:txBody>
          <a:bodyPr/>
          <a:lstStyle/>
          <a:p>
            <a:fld id="{9184DA70-C731-4C70-880D-CCD4705E623C}" type="datetime1">
              <a:rPr lang="en-US" smtClean="0"/>
              <a:t>5/21/2020</a:t>
            </a:fld>
            <a:endParaRPr lang="en-US" dirty="0"/>
          </a:p>
        </p:txBody>
      </p:sp>
      <p:sp>
        <p:nvSpPr>
          <p:cNvPr id="5" name="Footer Placeholder 4">
            <a:extLst>
              <a:ext uri="{FF2B5EF4-FFF2-40B4-BE49-F238E27FC236}">
                <a16:creationId xmlns:a16="http://schemas.microsoft.com/office/drawing/2014/main" id="{653D480B-F2CC-4C67-B486-6C865931E64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FE13A96-551C-4CD3-8E81-3176AA9A43C1}"/>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45940877"/>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72093-4CC5-4EFE-B432-98968B5869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69EFF06-1450-4588-A578-AE1396165C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289475-895E-46B0-B5B4-7B5860F53529}"/>
              </a:ext>
            </a:extLst>
          </p:cNvPr>
          <p:cNvSpPr>
            <a:spLocks noGrp="1"/>
          </p:cNvSpPr>
          <p:nvPr>
            <p:ph type="dt" sz="half" idx="10"/>
          </p:nvPr>
        </p:nvSpPr>
        <p:spPr/>
        <p:txBody>
          <a:bodyPr/>
          <a:lstStyle/>
          <a:p>
            <a:fld id="{B612A279-0833-481D-8C56-F67FD0AC6C50}" type="datetime1">
              <a:rPr lang="en-US" smtClean="0"/>
              <a:t>5/21/2020</a:t>
            </a:fld>
            <a:endParaRPr lang="en-US" dirty="0"/>
          </a:p>
        </p:txBody>
      </p:sp>
      <p:sp>
        <p:nvSpPr>
          <p:cNvPr id="5" name="Footer Placeholder 4">
            <a:extLst>
              <a:ext uri="{FF2B5EF4-FFF2-40B4-BE49-F238E27FC236}">
                <a16:creationId xmlns:a16="http://schemas.microsoft.com/office/drawing/2014/main" id="{DF21E029-D24B-444F-8663-AF0C35C6FB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7939A0D-2F99-4739-908C-A918F308E0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36928699"/>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13835D-E5CF-4E53-8CF9-7BDFC5B8FFF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AE611CD-E8EE-4E0F-B986-E0DF8DFEC71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78B4B8-B2CC-480A-A8DE-E4247702F001}"/>
              </a:ext>
            </a:extLst>
          </p:cNvPr>
          <p:cNvSpPr>
            <a:spLocks noGrp="1"/>
          </p:cNvSpPr>
          <p:nvPr>
            <p:ph type="dt" sz="half" idx="10"/>
          </p:nvPr>
        </p:nvSpPr>
        <p:spPr/>
        <p:txBody>
          <a:bodyPr/>
          <a:lstStyle/>
          <a:p>
            <a:fld id="{6587DA83-5663-4C9C-B9AA-0B40A3DAFF81}" type="datetime1">
              <a:rPr lang="en-US" smtClean="0"/>
              <a:t>5/21/2020</a:t>
            </a:fld>
            <a:endParaRPr lang="en-US" dirty="0"/>
          </a:p>
        </p:txBody>
      </p:sp>
      <p:sp>
        <p:nvSpPr>
          <p:cNvPr id="5" name="Footer Placeholder 4">
            <a:extLst>
              <a:ext uri="{FF2B5EF4-FFF2-40B4-BE49-F238E27FC236}">
                <a16:creationId xmlns:a16="http://schemas.microsoft.com/office/drawing/2014/main" id="{C91CC192-7BC5-464D-9316-A7CCE07B487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5A20A2B-7B4B-4214-8F92-57C201CB901B}"/>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9481935"/>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4B926-690C-4E35-8B56-74F30F31CE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064C03-258E-41BB-823B-63B62D5E36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8332C3-62AD-4515-8F4F-23D3CB5949D4}"/>
              </a:ext>
            </a:extLst>
          </p:cNvPr>
          <p:cNvSpPr>
            <a:spLocks noGrp="1"/>
          </p:cNvSpPr>
          <p:nvPr>
            <p:ph type="dt" sz="half" idx="10"/>
          </p:nvPr>
        </p:nvSpPr>
        <p:spPr/>
        <p:txBody>
          <a:bodyPr/>
          <a:lstStyle/>
          <a:p>
            <a:fld id="{4BE1D723-8F53-4F53-90B0-1982A396982E}" type="datetime1">
              <a:rPr lang="en-US" smtClean="0"/>
              <a:t>5/21/2020</a:t>
            </a:fld>
            <a:endParaRPr lang="en-US" dirty="0"/>
          </a:p>
        </p:txBody>
      </p:sp>
      <p:sp>
        <p:nvSpPr>
          <p:cNvPr id="5" name="Footer Placeholder 4">
            <a:extLst>
              <a:ext uri="{FF2B5EF4-FFF2-40B4-BE49-F238E27FC236}">
                <a16:creationId xmlns:a16="http://schemas.microsoft.com/office/drawing/2014/main" id="{EEDACF80-F1CF-4B3E-8767-C4F1210162C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78AB297-72EC-4C90-A3D1-099BC8D8B2B6}"/>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18305081"/>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F1AFD-08BE-400D-8A87-3967DA26FD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3414C56-A526-4D9E-9576-A13E916399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55AFA4-1EE1-49A9-9054-AF2590A87456}"/>
              </a:ext>
            </a:extLst>
          </p:cNvPr>
          <p:cNvSpPr>
            <a:spLocks noGrp="1"/>
          </p:cNvSpPr>
          <p:nvPr>
            <p:ph type="dt" sz="half" idx="10"/>
          </p:nvPr>
        </p:nvSpPr>
        <p:spPr/>
        <p:txBody>
          <a:bodyPr/>
          <a:lstStyle/>
          <a:p>
            <a:fld id="{97669AF7-7BEB-44E4-9852-375E34362B5B}" type="datetime1">
              <a:rPr lang="en-US" smtClean="0"/>
              <a:t>5/21/2020</a:t>
            </a:fld>
            <a:endParaRPr lang="en-US" dirty="0"/>
          </a:p>
        </p:txBody>
      </p:sp>
      <p:sp>
        <p:nvSpPr>
          <p:cNvPr id="5" name="Footer Placeholder 4">
            <a:extLst>
              <a:ext uri="{FF2B5EF4-FFF2-40B4-BE49-F238E27FC236}">
                <a16:creationId xmlns:a16="http://schemas.microsoft.com/office/drawing/2014/main" id="{F0CA4D4F-60C3-454A-83B2-A0E23B0EC4A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1223068-0F5B-45C3-82A1-E819B7705A0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93528691"/>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E744A-6C43-4AD7-B937-11EFA53E5B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1A1110-1822-405B-9391-158C39774A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9A4FBBC-EC83-4D50-945D-7B8C506F209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80C1638-845E-456A-B98C-27BCB922DDA0}"/>
              </a:ext>
            </a:extLst>
          </p:cNvPr>
          <p:cNvSpPr>
            <a:spLocks noGrp="1"/>
          </p:cNvSpPr>
          <p:nvPr>
            <p:ph type="dt" sz="half" idx="10"/>
          </p:nvPr>
        </p:nvSpPr>
        <p:spPr/>
        <p:txBody>
          <a:bodyPr/>
          <a:lstStyle/>
          <a:p>
            <a:fld id="{BAAAC38D-0552-4C82-B593-E6124DFADBE2}" type="datetime1">
              <a:rPr lang="en-US" smtClean="0"/>
              <a:t>5/21/2020</a:t>
            </a:fld>
            <a:endParaRPr lang="en-US" dirty="0"/>
          </a:p>
        </p:txBody>
      </p:sp>
      <p:sp>
        <p:nvSpPr>
          <p:cNvPr id="6" name="Footer Placeholder 5">
            <a:extLst>
              <a:ext uri="{FF2B5EF4-FFF2-40B4-BE49-F238E27FC236}">
                <a16:creationId xmlns:a16="http://schemas.microsoft.com/office/drawing/2014/main" id="{FD4AEEE8-EF82-43FB-86D9-7AE5AC32D3B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CC33454-CA02-4696-A466-CA2281A4F77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90774855"/>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6584F-7908-44AE-8F93-CE718A1B06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EC3417A-7244-4616-A7D9-9D18F6C13C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744E738-30CF-4B12-9CB8-E0E171DEAE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F15DDC-295A-4798-9DFC-7E102FE447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FD0ADEC-27D4-450D-97F3-105F3C2385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CFD9657-C397-4F1B-A147-CB07AEF0AA4A}"/>
              </a:ext>
            </a:extLst>
          </p:cNvPr>
          <p:cNvSpPr>
            <a:spLocks noGrp="1"/>
          </p:cNvSpPr>
          <p:nvPr>
            <p:ph type="dt" sz="half" idx="10"/>
          </p:nvPr>
        </p:nvSpPr>
        <p:spPr/>
        <p:txBody>
          <a:bodyPr/>
          <a:lstStyle/>
          <a:p>
            <a:fld id="{D9DF0F1C-5577-4ACB-BB62-DF8F3C494C7E}" type="datetime1">
              <a:rPr lang="en-US" smtClean="0"/>
              <a:t>5/21/2020</a:t>
            </a:fld>
            <a:endParaRPr lang="en-US" dirty="0"/>
          </a:p>
        </p:txBody>
      </p:sp>
      <p:sp>
        <p:nvSpPr>
          <p:cNvPr id="8" name="Footer Placeholder 7">
            <a:extLst>
              <a:ext uri="{FF2B5EF4-FFF2-40B4-BE49-F238E27FC236}">
                <a16:creationId xmlns:a16="http://schemas.microsoft.com/office/drawing/2014/main" id="{F6F6E9DF-9B24-4994-A461-8ACA8EBBFF9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BA997AB8-7B35-4D89-A2C2-C5DB1A7C15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35027754"/>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CF88C-1D63-4BE4-A650-077D498D8A6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B95752-7A81-4CDF-9C59-FD7D8429360F}"/>
              </a:ext>
            </a:extLst>
          </p:cNvPr>
          <p:cNvSpPr>
            <a:spLocks noGrp="1"/>
          </p:cNvSpPr>
          <p:nvPr>
            <p:ph type="dt" sz="half" idx="10"/>
          </p:nvPr>
        </p:nvSpPr>
        <p:spPr/>
        <p:txBody>
          <a:bodyPr/>
          <a:lstStyle/>
          <a:p>
            <a:fld id="{1775B394-D9F9-4F0C-B15D-605F45CB9E9F}" type="datetime1">
              <a:rPr lang="en-US" smtClean="0"/>
              <a:t>5/21/2020</a:t>
            </a:fld>
            <a:endParaRPr lang="en-US" dirty="0"/>
          </a:p>
        </p:txBody>
      </p:sp>
      <p:sp>
        <p:nvSpPr>
          <p:cNvPr id="4" name="Footer Placeholder 3">
            <a:extLst>
              <a:ext uri="{FF2B5EF4-FFF2-40B4-BE49-F238E27FC236}">
                <a16:creationId xmlns:a16="http://schemas.microsoft.com/office/drawing/2014/main" id="{A99D77ED-89A6-442F-A0EA-06ADF55758C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F99459A1-C683-44D7-B4DB-0E1BEF4F185B}"/>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243681118"/>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B1B5D5-0C71-4120-BF4E-5C45A3518E36}"/>
              </a:ext>
            </a:extLst>
          </p:cNvPr>
          <p:cNvSpPr>
            <a:spLocks noGrp="1"/>
          </p:cNvSpPr>
          <p:nvPr>
            <p:ph type="dt" sz="half" idx="10"/>
          </p:nvPr>
        </p:nvSpPr>
        <p:spPr/>
        <p:txBody>
          <a:bodyPr/>
          <a:lstStyle/>
          <a:p>
            <a:fld id="{39667345-2558-425A-8533-9BFDBCE15005}" type="datetime1">
              <a:rPr lang="en-US" smtClean="0"/>
              <a:t>5/21/2020</a:t>
            </a:fld>
            <a:endParaRPr lang="en-US" dirty="0"/>
          </a:p>
        </p:txBody>
      </p:sp>
      <p:sp>
        <p:nvSpPr>
          <p:cNvPr id="3" name="Footer Placeholder 2">
            <a:extLst>
              <a:ext uri="{FF2B5EF4-FFF2-40B4-BE49-F238E27FC236}">
                <a16:creationId xmlns:a16="http://schemas.microsoft.com/office/drawing/2014/main" id="{960FE73D-9380-418E-8524-8078C22A751D}"/>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96C84A0-1C7C-4CE5-824C-34F924E06C9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88949286"/>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3BD05-81BA-463D-A993-84B8A0BF7C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59DBE9-2E11-462B-A288-BDD1A950A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2AAFD5-93C1-488C-9568-BD9090E142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3E8B37-6DCC-4721-BAE5-2FADA4A3CF31}"/>
              </a:ext>
            </a:extLst>
          </p:cNvPr>
          <p:cNvSpPr>
            <a:spLocks noGrp="1"/>
          </p:cNvSpPr>
          <p:nvPr>
            <p:ph type="dt" sz="half" idx="10"/>
          </p:nvPr>
        </p:nvSpPr>
        <p:spPr/>
        <p:txBody>
          <a:bodyPr/>
          <a:lstStyle/>
          <a:p>
            <a:fld id="{92BEA474-078D-4E9B-9B14-09A87B19DC46}" type="datetime1">
              <a:rPr lang="en-US" smtClean="0"/>
              <a:t>5/21/2020</a:t>
            </a:fld>
            <a:endParaRPr lang="en-US" dirty="0"/>
          </a:p>
        </p:txBody>
      </p:sp>
      <p:sp>
        <p:nvSpPr>
          <p:cNvPr id="6" name="Footer Placeholder 5">
            <a:extLst>
              <a:ext uri="{FF2B5EF4-FFF2-40B4-BE49-F238E27FC236}">
                <a16:creationId xmlns:a16="http://schemas.microsoft.com/office/drawing/2014/main" id="{CB1064CC-306F-4A5D-9DFE-DA2E032EC68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34316DB-D7F3-4157-B18B-68F687543A66}"/>
              </a:ext>
            </a:extLst>
          </p:cNvPr>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310798882"/>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0C524-7EBC-4A23-B2BB-390BC8CB6F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F0DB5BE-0022-4597-B5A7-96D23FA078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00F3863-3CD3-412C-A588-DB14A7108A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F88C98-4BA3-4AA3-AE32-12C32DEA9E47}"/>
              </a:ext>
            </a:extLst>
          </p:cNvPr>
          <p:cNvSpPr>
            <a:spLocks noGrp="1"/>
          </p:cNvSpPr>
          <p:nvPr>
            <p:ph type="dt" sz="half" idx="10"/>
          </p:nvPr>
        </p:nvSpPr>
        <p:spPr/>
        <p:txBody>
          <a:bodyPr/>
          <a:lstStyle/>
          <a:p>
            <a:fld id="{4907D986-8816-4272-A432-0437A28A9828}" type="datetime1">
              <a:rPr lang="en-US" smtClean="0"/>
              <a:t>5/21/2020</a:t>
            </a:fld>
            <a:endParaRPr lang="en-US" dirty="0"/>
          </a:p>
        </p:txBody>
      </p:sp>
      <p:sp>
        <p:nvSpPr>
          <p:cNvPr id="6" name="Footer Placeholder 5">
            <a:extLst>
              <a:ext uri="{FF2B5EF4-FFF2-40B4-BE49-F238E27FC236}">
                <a16:creationId xmlns:a16="http://schemas.microsoft.com/office/drawing/2014/main" id="{3C611C68-CFA3-402E-8674-7C4D71A81840}"/>
              </a:ext>
            </a:extLst>
          </p:cNvPr>
          <p:cNvSpPr>
            <a:spLocks noGrp="1"/>
          </p:cNvSpPr>
          <p:nvPr>
            <p:ph type="ftr" sz="quarter" idx="11"/>
          </p:nvPr>
        </p:nvSpPr>
        <p:spPr/>
        <p:txBody>
          <a:bodyPr/>
          <a:lstStyle/>
          <a:p>
            <a:pPr algn="l"/>
            <a:endParaRPr lang="en-US" dirty="0"/>
          </a:p>
        </p:txBody>
      </p:sp>
      <p:sp>
        <p:nvSpPr>
          <p:cNvPr id="7" name="Slide Number Placeholder 6">
            <a:extLst>
              <a:ext uri="{FF2B5EF4-FFF2-40B4-BE49-F238E27FC236}">
                <a16:creationId xmlns:a16="http://schemas.microsoft.com/office/drawing/2014/main" id="{C90A412B-9043-4257-A049-1FB05918C9A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76581612"/>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054A10-AA6D-4663-9848-A074BCE96B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1088F50-09B0-4E86-8BAA-C0A6F42614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786F3B-B5F9-43E7-8418-1A13D9612E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D6E202-B606-4609-B914-27C9371A1F6D}" type="datetime1">
              <a:rPr lang="en-US" smtClean="0"/>
              <a:t>5/21/2020</a:t>
            </a:fld>
            <a:endParaRPr lang="en-US" dirty="0"/>
          </a:p>
        </p:txBody>
      </p:sp>
      <p:sp>
        <p:nvSpPr>
          <p:cNvPr id="5" name="Footer Placeholder 4">
            <a:extLst>
              <a:ext uri="{FF2B5EF4-FFF2-40B4-BE49-F238E27FC236}">
                <a16:creationId xmlns:a16="http://schemas.microsoft.com/office/drawing/2014/main" id="{C68E8333-07D6-49E2-A859-B75F5F9536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09529337-87D1-475D-B947-89E22357EF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991924948"/>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fabiusmaximus.com/2015/05/15/celebrating-memorial-day-84415/" TargetMode="External"/><Relationship Id="rId7" Type="http://schemas.openxmlformats.org/officeDocument/2006/relationships/hyperlink" Target="https://www.pexels.com/photo/american-flag-eastern-sierras-lone-pine-ca-mountains-826747/"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hyperlink" Target="https://www.goodfreephotos.com/vector-images/american-flag-with-veteran-memorial-day.png.php"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www.oceanportboro.com/" TargetMode="External"/><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https://redoubtnews.com/2018/01/public-notices-online/" TargetMode="Externa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ACD68-E76D-40F1-9AB2-7D064AAB86AF}"/>
              </a:ext>
            </a:extLst>
          </p:cNvPr>
          <p:cNvSpPr>
            <a:spLocks noGrp="1"/>
          </p:cNvSpPr>
          <p:nvPr>
            <p:ph type="ctrTitle"/>
          </p:nvPr>
        </p:nvSpPr>
        <p:spPr>
          <a:xfrm>
            <a:off x="1760376" y="4704967"/>
            <a:ext cx="8380319" cy="765867"/>
          </a:xfrm>
        </p:spPr>
        <p:txBody>
          <a:bodyPr>
            <a:noAutofit/>
          </a:bodyPr>
          <a:lstStyle/>
          <a:p>
            <a:r>
              <a:rPr lang="en-US" sz="6600" b="1" dirty="0">
                <a:solidFill>
                  <a:schemeClr val="tx1"/>
                </a:solidFill>
              </a:rPr>
              <a:t>May 25, 2020</a:t>
            </a:r>
          </a:p>
        </p:txBody>
      </p:sp>
      <p:pic>
        <p:nvPicPr>
          <p:cNvPr id="13" name="Picture 12" descr="A picture containing drawing&#10;&#10;Description automatically generated">
            <a:extLst>
              <a:ext uri="{FF2B5EF4-FFF2-40B4-BE49-F238E27FC236}">
                <a16:creationId xmlns:a16="http://schemas.microsoft.com/office/drawing/2014/main" id="{F3D232BC-1BDF-4243-AF82-A583835394F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385732" y="892942"/>
            <a:ext cx="3420533" cy="2707107"/>
          </a:xfrm>
          <a:prstGeom prst="rect">
            <a:avLst/>
          </a:prstGeom>
        </p:spPr>
      </p:pic>
      <p:pic>
        <p:nvPicPr>
          <p:cNvPr id="16" name="Picture 15" descr="A close up of a flag&#10;&#10;Description automatically generated">
            <a:extLst>
              <a:ext uri="{FF2B5EF4-FFF2-40B4-BE49-F238E27FC236}">
                <a16:creationId xmlns:a16="http://schemas.microsoft.com/office/drawing/2014/main" id="{BBC61771-31AF-4DDB-8505-38785EE9D084}"/>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97932" y="848717"/>
            <a:ext cx="3417966" cy="3041990"/>
          </a:xfrm>
          <a:prstGeom prst="rect">
            <a:avLst/>
          </a:prstGeom>
        </p:spPr>
      </p:pic>
      <p:pic>
        <p:nvPicPr>
          <p:cNvPr id="18" name="Picture 17" descr="Flags at grave markers&#10;&#10;Description automatically generated">
            <a:extLst>
              <a:ext uri="{FF2B5EF4-FFF2-40B4-BE49-F238E27FC236}">
                <a16:creationId xmlns:a16="http://schemas.microsoft.com/office/drawing/2014/main" id="{262DA986-B9B8-4CEE-8FAF-BAE8C05CB32F}"/>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8125432" y="1069806"/>
            <a:ext cx="3423101" cy="2353381"/>
          </a:xfrm>
          <a:prstGeom prst="rect">
            <a:avLst/>
          </a:prstGeom>
        </p:spPr>
      </p:pic>
    </p:spTree>
    <p:extLst>
      <p:ext uri="{BB962C8B-B14F-4D97-AF65-F5344CB8AC3E}">
        <p14:creationId xmlns:p14="http://schemas.microsoft.com/office/powerpoint/2010/main" val="3318434468"/>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3">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a:extLst>
              <a:ext uri="{FF2B5EF4-FFF2-40B4-BE49-F238E27FC236}">
                <a16:creationId xmlns:a16="http://schemas.microsoft.com/office/drawing/2014/main" id="{BC3E5D3D-CCBF-4797-BBD9-0CA89D9D6985}"/>
              </a:ext>
            </a:extLst>
          </p:cNvPr>
          <p:cNvSpPr>
            <a:spLocks noGrp="1"/>
          </p:cNvSpPr>
          <p:nvPr>
            <p:ph type="title"/>
          </p:nvPr>
        </p:nvSpPr>
        <p:spPr>
          <a:xfrm>
            <a:off x="189833" y="1631852"/>
            <a:ext cx="5105400" cy="3177197"/>
          </a:xfrm>
        </p:spPr>
        <p:txBody>
          <a:bodyPr vert="horz" lIns="91440" tIns="45720" rIns="91440" bIns="45720" rtlCol="0" anchor="ctr">
            <a:normAutofit/>
          </a:bodyPr>
          <a:lstStyle/>
          <a:p>
            <a:pPr algn="ctr"/>
            <a:r>
              <a:rPr lang="en-US" sz="3700" kern="1200" dirty="0">
                <a:solidFill>
                  <a:srgbClr val="FFFFFF"/>
                </a:solidFill>
                <a:latin typeface="+mj-lt"/>
                <a:ea typeface="+mj-ea"/>
                <a:cs typeface="+mj-cs"/>
              </a:rPr>
              <a:t>** IMPORTANT **</a:t>
            </a:r>
            <a:br>
              <a:rPr lang="en-US" sz="3700" kern="1200" dirty="0">
                <a:solidFill>
                  <a:srgbClr val="FFFFFF"/>
                </a:solidFill>
                <a:latin typeface="+mj-lt"/>
                <a:ea typeface="+mj-ea"/>
                <a:cs typeface="+mj-cs"/>
              </a:rPr>
            </a:br>
            <a:r>
              <a:rPr lang="en-US" sz="3700" kern="1200" dirty="0">
                <a:solidFill>
                  <a:srgbClr val="FFFFFF"/>
                </a:solidFill>
                <a:latin typeface="+mj-lt"/>
                <a:ea typeface="+mj-ea"/>
                <a:cs typeface="+mj-cs"/>
              </a:rPr>
              <a:t>Change to Bulk Trash Services</a:t>
            </a:r>
            <a:br>
              <a:rPr lang="en-US" sz="3700" kern="1200" dirty="0">
                <a:solidFill>
                  <a:srgbClr val="FFFFFF"/>
                </a:solidFill>
                <a:latin typeface="+mj-lt"/>
                <a:ea typeface="+mj-ea"/>
                <a:cs typeface="+mj-cs"/>
              </a:rPr>
            </a:br>
            <a:r>
              <a:rPr lang="en-US" sz="3700" kern="1200" dirty="0">
                <a:solidFill>
                  <a:srgbClr val="FFFFFF"/>
                </a:solidFill>
                <a:latin typeface="+mj-lt"/>
                <a:ea typeface="+mj-ea"/>
                <a:cs typeface="+mj-cs"/>
              </a:rPr>
              <a:t>Effective JUNE 1, 2020</a:t>
            </a:r>
          </a:p>
        </p:txBody>
      </p:sp>
      <p:sp>
        <p:nvSpPr>
          <p:cNvPr id="5" name="Content Placeholder 4">
            <a:extLst>
              <a:ext uri="{FF2B5EF4-FFF2-40B4-BE49-F238E27FC236}">
                <a16:creationId xmlns:a16="http://schemas.microsoft.com/office/drawing/2014/main" id="{D4F1F0B1-E912-45C2-BBD4-784B94244CEE}"/>
              </a:ext>
            </a:extLst>
          </p:cNvPr>
          <p:cNvSpPr>
            <a:spLocks noGrp="1"/>
          </p:cNvSpPr>
          <p:nvPr>
            <p:ph sz="half" idx="1"/>
          </p:nvPr>
        </p:nvSpPr>
        <p:spPr>
          <a:xfrm>
            <a:off x="6090574" y="801866"/>
            <a:ext cx="5306084" cy="5230634"/>
          </a:xfrm>
        </p:spPr>
        <p:txBody>
          <a:bodyPr vert="horz" lIns="91440" tIns="45720" rIns="91440" bIns="45720" rtlCol="0" anchor="ctr">
            <a:normAutofit/>
          </a:bodyPr>
          <a:lstStyle/>
          <a:p>
            <a:pPr marL="0" indent="0">
              <a:buNone/>
            </a:pPr>
            <a:r>
              <a:rPr lang="en-US" sz="2400" dirty="0">
                <a:solidFill>
                  <a:srgbClr val="000000"/>
                </a:solidFill>
              </a:rPr>
              <a:t>BULK TRASH PICKUP BY APPOINTMENT ONLY </a:t>
            </a:r>
          </a:p>
          <a:p>
            <a:pPr marL="0" indent="0">
              <a:buNone/>
            </a:pPr>
            <a:r>
              <a:rPr lang="en-US" sz="2400" dirty="0">
                <a:solidFill>
                  <a:srgbClr val="000000"/>
                </a:solidFill>
              </a:rPr>
              <a:t>TO SCHEDULE PICKUP: </a:t>
            </a:r>
          </a:p>
          <a:p>
            <a:pPr marL="0"/>
            <a:endParaRPr lang="en-US" sz="2400" dirty="0">
              <a:solidFill>
                <a:srgbClr val="000000"/>
              </a:solidFill>
            </a:endParaRPr>
          </a:p>
          <a:p>
            <a:r>
              <a:rPr lang="en-US" sz="2400" dirty="0">
                <a:solidFill>
                  <a:srgbClr val="000000"/>
                </a:solidFill>
              </a:rPr>
              <a:t>EMAIL (preferred method)  publicworks@oceanportboro.com   </a:t>
            </a:r>
          </a:p>
          <a:p>
            <a:r>
              <a:rPr lang="en-US" sz="2400" dirty="0">
                <a:solidFill>
                  <a:srgbClr val="000000"/>
                </a:solidFill>
              </a:rPr>
              <a:t>CALL (848) 456‐4668</a:t>
            </a:r>
          </a:p>
          <a:p>
            <a:pPr marL="0"/>
            <a:endParaRPr lang="en-US" sz="2400" dirty="0">
              <a:solidFill>
                <a:srgbClr val="000000"/>
              </a:solidFill>
            </a:endParaRPr>
          </a:p>
          <a:p>
            <a:pPr marL="0" indent="0">
              <a:buNone/>
            </a:pPr>
            <a:r>
              <a:rPr lang="en-US" sz="2400" dirty="0">
                <a:solidFill>
                  <a:srgbClr val="000000"/>
                </a:solidFill>
              </a:rPr>
              <a:t>Public Works will respond ASAP with a pick‐up date. Items must be placed at the curb (not in the street) prior to 7:00 a.m. on that date. </a:t>
            </a:r>
          </a:p>
        </p:txBody>
      </p:sp>
    </p:spTree>
    <p:extLst>
      <p:ext uri="{BB962C8B-B14F-4D97-AF65-F5344CB8AC3E}">
        <p14:creationId xmlns:p14="http://schemas.microsoft.com/office/powerpoint/2010/main" val="3252344954"/>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36">
            <a:extLst>
              <a:ext uri="{FF2B5EF4-FFF2-40B4-BE49-F238E27FC236}">
                <a16:creationId xmlns:a16="http://schemas.microsoft.com/office/drawing/2014/main" id="{9AF5C66A-E8F2-4E13-98A3-FE96597C5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4" name="Picture 38">
            <a:extLst>
              <a:ext uri="{FF2B5EF4-FFF2-40B4-BE49-F238E27FC236}">
                <a16:creationId xmlns:a16="http://schemas.microsoft.com/office/drawing/2014/main" id="{AC860275-E106-493A-8BF0-E0A91130EF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62A752B-3411-46A6-A799-97F290C3488E}"/>
              </a:ext>
            </a:extLst>
          </p:cNvPr>
          <p:cNvSpPr>
            <a:spLocks noGrp="1"/>
          </p:cNvSpPr>
          <p:nvPr>
            <p:ph type="title"/>
          </p:nvPr>
        </p:nvSpPr>
        <p:spPr>
          <a:xfrm>
            <a:off x="1179576" y="822960"/>
            <a:ext cx="9829800" cy="1325880"/>
          </a:xfrm>
        </p:spPr>
        <p:txBody>
          <a:bodyPr vert="horz" lIns="91440" tIns="45720" rIns="91440" bIns="45720" rtlCol="0" anchor="ctr">
            <a:normAutofit/>
          </a:bodyPr>
          <a:lstStyle/>
          <a:p>
            <a:pPr algn="ctr"/>
            <a:r>
              <a:rPr lang="en-US" sz="4000" kern="1200">
                <a:solidFill>
                  <a:srgbClr val="FFFFFF"/>
                </a:solidFill>
                <a:latin typeface="+mj-lt"/>
                <a:ea typeface="+mj-ea"/>
                <a:cs typeface="+mj-cs"/>
              </a:rPr>
              <a:t>WHAT IS BULK TRASH?</a:t>
            </a:r>
          </a:p>
        </p:txBody>
      </p:sp>
      <p:pic>
        <p:nvPicPr>
          <p:cNvPr id="23" name="Content Placeholder 22" descr="A close up of a logo&#10;&#10;Description automatically generated">
            <a:extLst>
              <a:ext uri="{FF2B5EF4-FFF2-40B4-BE49-F238E27FC236}">
                <a16:creationId xmlns:a16="http://schemas.microsoft.com/office/drawing/2014/main" id="{1CB6E8CF-1700-475A-8E88-F5717BA2F251}"/>
              </a:ext>
            </a:extLst>
          </p:cNvPr>
          <p:cNvPicPr>
            <a:picLocks noGrp="1" noChangeAspect="1"/>
          </p:cNvPicPr>
          <p:nvPr>
            <p:ph sz="half" idx="2"/>
          </p:nvPr>
        </p:nvPicPr>
        <p:blipFill rotWithShape="1">
          <a:blip r:embed="rId3"/>
          <a:srcRect r="3986" b="2"/>
          <a:stretch/>
        </p:blipFill>
        <p:spPr>
          <a:xfrm>
            <a:off x="7369757" y="2837712"/>
            <a:ext cx="3073934" cy="3217333"/>
          </a:xfrm>
          <a:prstGeom prst="rect">
            <a:avLst/>
          </a:prstGeom>
        </p:spPr>
      </p:pic>
      <p:sp>
        <p:nvSpPr>
          <p:cNvPr id="29" name="Content Placeholder 28">
            <a:extLst>
              <a:ext uri="{FF2B5EF4-FFF2-40B4-BE49-F238E27FC236}">
                <a16:creationId xmlns:a16="http://schemas.microsoft.com/office/drawing/2014/main" id="{98C66E4F-074E-4FF7-ADD8-4755E6B4CD85}"/>
              </a:ext>
            </a:extLst>
          </p:cNvPr>
          <p:cNvSpPr>
            <a:spLocks noGrp="1"/>
          </p:cNvSpPr>
          <p:nvPr>
            <p:ph sz="half" idx="1"/>
          </p:nvPr>
        </p:nvSpPr>
        <p:spPr>
          <a:xfrm>
            <a:off x="838200" y="2753935"/>
            <a:ext cx="5942428" cy="3423027"/>
          </a:xfrm>
        </p:spPr>
        <p:txBody>
          <a:bodyPr>
            <a:normAutofit fontScale="62500" lnSpcReduction="20000"/>
          </a:bodyPr>
          <a:lstStyle/>
          <a:p>
            <a:r>
              <a:rPr lang="en-US" dirty="0"/>
              <a:t>Bulk items are furniture,  carpeting, mattresses, and are </a:t>
            </a:r>
            <a:r>
              <a:rPr lang="en-US" u="sng" dirty="0"/>
              <a:t>limited to three (3) items</a:t>
            </a:r>
            <a:r>
              <a:rPr lang="en-US" dirty="0"/>
              <a:t> per scheduled pickup.</a:t>
            </a:r>
          </a:p>
          <a:p>
            <a:pPr marL="0" indent="0">
              <a:buNone/>
            </a:pPr>
            <a:endParaRPr lang="en-US" dirty="0"/>
          </a:p>
          <a:p>
            <a:r>
              <a:rPr lang="en-US" dirty="0"/>
              <a:t>Building materials are </a:t>
            </a:r>
            <a:r>
              <a:rPr lang="en-US" i="1" dirty="0"/>
              <a:t>not </a:t>
            </a:r>
            <a:r>
              <a:rPr lang="en-US" dirty="0"/>
              <a:t>bulk. Building materials are anything used to construct the home such as cabinets, vanities, sheetrock, tile, wood, windows, doors, etc. Construction debris, wood, windows or doors will not be collected and cannot be placed at the curb with your bulk. Contractors are responsible for removal and disposal of their debris.</a:t>
            </a:r>
          </a:p>
          <a:p>
            <a:endParaRPr lang="en-US" dirty="0"/>
          </a:p>
          <a:p>
            <a:r>
              <a:rPr lang="en-US" dirty="0"/>
              <a:t>The Borough’s service does not include “move-outs” or “clean-out” contents from an entire home. Resident will have to call a private dumpster company for  disposal.</a:t>
            </a:r>
          </a:p>
          <a:p>
            <a:endParaRPr lang="en-US" dirty="0"/>
          </a:p>
          <a:p>
            <a:endParaRPr lang="en-US" dirty="0"/>
          </a:p>
          <a:p>
            <a:endParaRPr lang="en-US" dirty="0"/>
          </a:p>
        </p:txBody>
      </p:sp>
    </p:spTree>
    <p:extLst>
      <p:ext uri="{BB962C8B-B14F-4D97-AF65-F5344CB8AC3E}">
        <p14:creationId xmlns:p14="http://schemas.microsoft.com/office/powerpoint/2010/main" val="1605812782"/>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67C7394E-BDC0-4FE1-BD3D-1992224B9F9C}"/>
              </a:ext>
            </a:extLst>
          </p:cNvPr>
          <p:cNvSpPr txBox="1"/>
          <p:nvPr/>
        </p:nvSpPr>
        <p:spPr>
          <a:xfrm>
            <a:off x="5450691" y="338797"/>
            <a:ext cx="6464644" cy="5963529"/>
          </a:xfrm>
          <a:prstGeom prst="rect">
            <a:avLst/>
          </a:prstGeom>
        </p:spPr>
        <p:txBody>
          <a:bodyPr vert="horz" lIns="91440" tIns="45720" rIns="91440" bIns="45720" rtlCol="0" anchor="ctr">
            <a:normAutofit/>
          </a:bodyPr>
          <a:lstStyle/>
          <a:p>
            <a:pPr algn="ctr">
              <a:lnSpc>
                <a:spcPct val="90000"/>
              </a:lnSpc>
              <a:spcAft>
                <a:spcPts val="600"/>
              </a:spcAft>
            </a:pPr>
            <a:r>
              <a:rPr lang="en-US" sz="3200" b="1" dirty="0">
                <a:solidFill>
                  <a:srgbClr val="000000"/>
                </a:solidFill>
              </a:rPr>
              <a:t>BOROUGH OF OCEANPORT</a:t>
            </a:r>
            <a:endParaRPr lang="en-US" sz="3200" dirty="0">
              <a:solidFill>
                <a:srgbClr val="000000"/>
              </a:solidFill>
            </a:endParaRPr>
          </a:p>
          <a:p>
            <a:pPr algn="ctr">
              <a:lnSpc>
                <a:spcPct val="90000"/>
              </a:lnSpc>
              <a:spcAft>
                <a:spcPts val="600"/>
              </a:spcAft>
            </a:pPr>
            <a:r>
              <a:rPr lang="en-US" sz="3200" b="1" dirty="0">
                <a:solidFill>
                  <a:srgbClr val="000000"/>
                </a:solidFill>
              </a:rPr>
              <a:t>NOTICE OF PENDING ORDINANCE</a:t>
            </a:r>
            <a:endParaRPr lang="en-US" sz="3200" dirty="0">
              <a:solidFill>
                <a:srgbClr val="000000"/>
              </a:solidFill>
            </a:endParaRPr>
          </a:p>
          <a:p>
            <a:pPr>
              <a:lnSpc>
                <a:spcPct val="90000"/>
              </a:lnSpc>
              <a:spcAft>
                <a:spcPts val="600"/>
              </a:spcAft>
            </a:pPr>
            <a:endParaRPr lang="en-US" sz="1200" dirty="0">
              <a:solidFill>
                <a:srgbClr val="000000"/>
              </a:solidFill>
            </a:endParaRPr>
          </a:p>
          <a:p>
            <a:pPr algn="just">
              <a:lnSpc>
                <a:spcPct val="90000"/>
              </a:lnSpc>
              <a:spcAft>
                <a:spcPts val="600"/>
              </a:spcAft>
            </a:pPr>
            <a:r>
              <a:rPr lang="en-US" sz="1600" dirty="0">
                <a:solidFill>
                  <a:srgbClr val="000000"/>
                </a:solidFill>
              </a:rPr>
              <a:t>TAKE NOTICE that an Ordinance entitled “</a:t>
            </a:r>
            <a:r>
              <a:rPr lang="en-US" sz="1600" b="1" dirty="0">
                <a:solidFill>
                  <a:srgbClr val="000000"/>
                </a:solidFill>
              </a:rPr>
              <a:t>AN ORDINANCE OF THE BOROUGH OF OCEANPORT, IN THE COUNTY OF MONMOUTH, NEW JERSEY ADOPTING A REDEVELOPMENT PLAN FOR PROPERTY LOCATED IN THE BOROUGH WITHIN THE FORMER FORT MONMOUTH AND IDENTIFIED AS THE “SQUIER HALL” PARCEL PURSUANT TO THE LOCAL REDEVELOPMENT AND HOUSING LAW </a:t>
            </a:r>
            <a:r>
              <a:rPr lang="en-US" sz="1600" b="1" i="1" dirty="0">
                <a:solidFill>
                  <a:srgbClr val="000000"/>
                </a:solidFill>
              </a:rPr>
              <a:t>N.J.S.A.</a:t>
            </a:r>
            <a:r>
              <a:rPr lang="en-US" sz="1600" b="1" dirty="0">
                <a:solidFill>
                  <a:srgbClr val="000000"/>
                </a:solidFill>
              </a:rPr>
              <a:t> 40A:12A-1 </a:t>
            </a:r>
            <a:r>
              <a:rPr lang="en-US" sz="1600" b="1" i="1" dirty="0">
                <a:solidFill>
                  <a:srgbClr val="000000"/>
                </a:solidFill>
              </a:rPr>
              <a:t>et seq. </a:t>
            </a:r>
            <a:r>
              <a:rPr lang="en-US" sz="1600" dirty="0">
                <a:solidFill>
                  <a:srgbClr val="000000"/>
                </a:solidFill>
              </a:rPr>
              <a:t>” has been introduced and passed upon first reading at the meeting of the Oceanport Governing Body held May 7, 2020. It will be further considered for final passage, after public hearing thereon, at a meeting of said Mayor and Council to be held remotely from the Maple Place School, 2 Maple Place, Oceanport, NJ on Thursday, May 21, 2020 which begins at 7 P.M. This meeting will be both televised on FIOS Channel 28 and live streamed through remote, online webinar-type service as more particularly set forth below.</a:t>
            </a:r>
          </a:p>
          <a:p>
            <a:pPr algn="just">
              <a:lnSpc>
                <a:spcPct val="90000"/>
              </a:lnSpc>
              <a:spcAft>
                <a:spcPts val="600"/>
              </a:spcAft>
            </a:pPr>
            <a:endParaRPr lang="en-US" sz="1400" dirty="0">
              <a:solidFill>
                <a:srgbClr val="000000"/>
              </a:solidFill>
            </a:endParaRPr>
          </a:p>
          <a:p>
            <a:pPr algn="just">
              <a:lnSpc>
                <a:spcPct val="90000"/>
              </a:lnSpc>
              <a:spcAft>
                <a:spcPts val="600"/>
              </a:spcAft>
            </a:pPr>
            <a:r>
              <a:rPr lang="en-US" sz="1600">
                <a:solidFill>
                  <a:srgbClr val="000000"/>
                </a:solidFill>
              </a:rPr>
              <a:t>REGISTER: </a:t>
            </a:r>
            <a:r>
              <a:rPr lang="en-US" sz="1600" u="sng" dirty="0">
                <a:solidFill>
                  <a:srgbClr val="000000"/>
                </a:solidFill>
                <a:hlinkClick r:id="rId3">
                  <a:extLst>
                    <a:ext uri="{A12FA001-AC4F-418D-AE19-62706E023703}">
                      <ahyp:hlinkClr xmlns:ahyp="http://schemas.microsoft.com/office/drawing/2018/hyperlinkcolor" val="tx"/>
                    </a:ext>
                  </a:extLst>
                </a:hlinkClick>
              </a:rPr>
              <a:t>www.oceanportboro.com</a:t>
            </a:r>
            <a:r>
              <a:rPr lang="en-US" sz="1600" dirty="0">
                <a:solidFill>
                  <a:srgbClr val="000000"/>
                </a:solidFill>
              </a:rPr>
              <a:t>  and Click on the “Register for Mayor &amp; Council Meetings”.</a:t>
            </a:r>
          </a:p>
          <a:p>
            <a:pPr algn="just">
              <a:lnSpc>
                <a:spcPct val="90000"/>
              </a:lnSpc>
              <a:spcAft>
                <a:spcPts val="600"/>
              </a:spcAft>
            </a:pPr>
            <a:endParaRPr lang="en-US" sz="1100" dirty="0">
              <a:solidFill>
                <a:srgbClr val="000000"/>
              </a:solidFill>
            </a:endParaRPr>
          </a:p>
          <a:p>
            <a:pPr algn="just">
              <a:lnSpc>
                <a:spcPct val="90000"/>
              </a:lnSpc>
              <a:spcAft>
                <a:spcPts val="600"/>
              </a:spcAft>
            </a:pPr>
            <a:r>
              <a:rPr lang="en-US" sz="1600" dirty="0">
                <a:solidFill>
                  <a:srgbClr val="000000"/>
                </a:solidFill>
              </a:rPr>
              <a:t>Instructions for Public Participation in the meeting are also available on the Borough's website:  </a:t>
            </a:r>
            <a:r>
              <a:rPr lang="en-US" sz="1600" u="sng" dirty="0">
                <a:solidFill>
                  <a:srgbClr val="000000"/>
                </a:solidFill>
                <a:hlinkClick r:id="rId3">
                  <a:extLst>
                    <a:ext uri="{A12FA001-AC4F-418D-AE19-62706E023703}">
                      <ahyp:hlinkClr xmlns:ahyp="http://schemas.microsoft.com/office/drawing/2018/hyperlinkcolor" val="tx"/>
                    </a:ext>
                  </a:extLst>
                </a:hlinkClick>
              </a:rPr>
              <a:t>www.oceanportboro.com</a:t>
            </a:r>
            <a:endParaRPr lang="en-US" sz="1600" dirty="0">
              <a:solidFill>
                <a:srgbClr val="000000"/>
              </a:solidFill>
            </a:endParaRPr>
          </a:p>
        </p:txBody>
      </p:sp>
      <p:pic>
        <p:nvPicPr>
          <p:cNvPr id="8" name="Picture 7" descr="A picture containing food&#10;&#10;Description automatically generated">
            <a:extLst>
              <a:ext uri="{FF2B5EF4-FFF2-40B4-BE49-F238E27FC236}">
                <a16:creationId xmlns:a16="http://schemas.microsoft.com/office/drawing/2014/main" id="{2E0665E2-33A4-4C78-8EAC-64A09CADDF75}"/>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49269" y="1993216"/>
            <a:ext cx="4101900" cy="2305050"/>
          </a:xfrm>
          <a:prstGeom prst="rect">
            <a:avLst/>
          </a:prstGeom>
        </p:spPr>
      </p:pic>
    </p:spTree>
    <p:extLst>
      <p:ext uri="{BB962C8B-B14F-4D97-AF65-F5344CB8AC3E}">
        <p14:creationId xmlns:p14="http://schemas.microsoft.com/office/powerpoint/2010/main" val="2849687692"/>
      </p:ext>
    </p:extLst>
  </p:cSld>
  <p:clrMapOvr>
    <a:masterClrMapping/>
  </p:clrMapOvr>
  <mc:AlternateContent xmlns:mc="http://schemas.openxmlformats.org/markup-compatibility/2006">
    <mc:Choice xmlns:p14="http://schemas.microsoft.com/office/powerpoint/2010/main" Requires="p14">
      <p:transition p14:dur="10" advClick="0" advTm="15000"/>
    </mc:Choice>
    <mc:Fallback>
      <p:transition advClick="0" advTm="1500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423</Words>
  <Application>Microsoft Office PowerPoint</Application>
  <PresentationFormat>Widescreen</PresentationFormat>
  <Paragraphs>24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May 25, 2020</vt:lpstr>
      <vt:lpstr>** IMPORTANT ** Change to Bulk Trash Services Effective JUNE 1, 2020</vt:lpstr>
      <vt:lpstr>WHAT IS BULK TRASH?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May 25, 2020</dc:title>
  <dc:creator>Jeanne Smith</dc:creator>
  <cp:lastModifiedBy>Jeanne Smith</cp:lastModifiedBy>
  <cp:revision>6</cp:revision>
  <dcterms:created xsi:type="dcterms:W3CDTF">2020-05-21T01:44:48Z</dcterms:created>
  <dcterms:modified xsi:type="dcterms:W3CDTF">2020-05-21T17:27:05Z</dcterms:modified>
</cp:coreProperties>
</file>